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597" r:id="rId2"/>
    <p:sldId id="334" r:id="rId3"/>
    <p:sldId id="328" r:id="rId4"/>
    <p:sldId id="1634" r:id="rId5"/>
    <p:sldId id="259" r:id="rId6"/>
    <p:sldId id="269" r:id="rId7"/>
    <p:sldId id="33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9" autoAdjust="0"/>
    <p:restoredTop sz="94664"/>
  </p:normalViewPr>
  <p:slideViewPr>
    <p:cSldViewPr snapToGrid="0">
      <p:cViewPr varScale="1">
        <p:scale>
          <a:sx n="112" d="100"/>
          <a:sy n="112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818C-9623-4D4D-B79F-EECDDD287F72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6848-843E-4F1A-BE20-EC5E71562BE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935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B89D0-A523-A84E-896D-5FB318696F7E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639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FB89D0-A523-A84E-896D-5FB318696F7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09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B975EE-F270-E8F4-38A2-DB4FD009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E2D9E69-8B0B-35EF-0423-6A84AC6C4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E454CB5-48D4-041B-FF1C-C67F69EE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4ED0DF-D7FC-12AC-141C-0F6EEEE3D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70975FD-C191-79D2-66C1-27E3D202B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8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0A75BB-FCFB-9D42-6AFE-AEB5435D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CA4864-167B-486A-7893-D3CBDCEDC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8A2BA0-8ADE-4A30-9EE8-EFEAAF40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73D56DA-451E-DD0A-BDFD-5D0C5049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F562ED-14AE-4423-0E39-94E40286E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63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06E8D2A-1D79-55F0-D2FF-D9B74462B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A4238B8-2DA0-AD47-913F-2CAB714A5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C5C3CC-3C9E-2DED-A3DC-09760107D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5302E3-F97E-A513-7CBF-C4A19DC4B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81263F-6CCF-C0B0-E89D-658D4175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430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e titel en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2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CF761-263B-0313-679F-28AC3FC0B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EB574C-5066-8CDD-0250-D85F2E5B0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4A907FD-7D1A-621C-02E0-76AAB7DD6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897C44-0D93-9707-D64B-A16C062A2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FE96D4-4104-6034-EC2C-CEBCF76C5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258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E57E84-DC7A-40FA-246F-F6CE02A42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FDDD85-6162-4AE0-BD01-177947C44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4C56B4-9ED9-1ED4-4C8F-9A6F30853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898258-9D76-C701-D433-BAAFB316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3CD1BA-35F2-E774-5930-FC3A4FC1B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167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FA42D6-C27D-8471-AEF9-16FD9BC1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77180A-D2AE-08F8-954C-5B8084144E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D8C8B6-6A79-24DC-4C1E-3FF53D9DC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1BAC71-9A52-A719-0FA2-542330258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9184F5-8A89-E411-9934-E1D97CF9A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7E849F-64E4-E409-660F-402C191BB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026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3CCB6-4E4A-8CBA-542B-97919F2E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6F35A8-677C-C487-0A67-93794D171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FCD4888-59B6-F4EE-D589-15E699087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64EB7C-F36E-D8C2-BFE6-9A9B8DEEC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84E2655-37C2-8568-4FF3-EF68BFBEF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6E54298-5F51-E1CC-1186-AB04798A1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3E75095-DDBA-544F-AB7F-2D431F600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B5C758D-2FC4-4D4C-F716-CE75F615B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5658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1E1DA-90C1-99FE-D3EE-D0F4DC8C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CBA89C0-17CE-8A7A-4966-9D9B886C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9AA5899-8956-EA89-D404-72258C16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4629C1-7F49-55A0-C2B3-CD67FD64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372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D50E84D-9C11-CE74-8F60-6F0883F0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7609FE3-3B59-E79F-31DD-A841B0E4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CCB9DF2-5D26-AA78-4140-BB766261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985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E6696-537D-00D2-C803-DB20DBA74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3C7422-24E7-CAD2-B25D-53570F3F6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C30A4D-374B-FF8F-7430-1DC616C79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75E41FD-052B-B74C-37E3-29194C24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502738-944B-EADB-D3D9-CDC4E82C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259157-A5EB-84DC-593C-E79B66C19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45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FF9BF3-E209-67F6-EFB8-1F24D909D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E867A14-2556-8638-F39E-0500D5BC57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848C8B-946B-B27D-5C1C-2A5FF8021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2C7DF4-05C0-758F-2932-8E3E6F229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994D8C-7930-E17E-3558-BD6AE7BD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885A93-62EC-C835-AA5E-2CE67BFFE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3159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892E754-F78A-7474-3F0F-D46FDF8FE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D697B26-FA24-6AD4-E232-EA1E5573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0BD236-1244-95A9-9853-1E3AC198B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0BF2A2-149A-40E3-8CB6-33976C684958}" type="datetimeFigureOut">
              <a:rPr lang="nl-NL" smtClean="0"/>
              <a:t>26-05-2026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006801-3AFE-4298-5ECC-E97755162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F429E0-5345-0120-7242-76DF73175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8ED7C6-BB14-4C09-B059-FB83E7E9D1C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43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svg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.jpeg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12" Type="http://schemas.openxmlformats.org/officeDocument/2006/relationships/hyperlink" Target="mailto:futuregenerations@amsterdamumc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://www.futuregenerations.nl/" TargetMode="External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sv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15B94-F55F-E0F8-B4B1-271DEAFAB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BC1645-9FE8-8242-EF21-2311DB5EE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4828" y="993909"/>
            <a:ext cx="5340178" cy="5431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200" dirty="0"/>
              <a:t>Denken en </a:t>
            </a:r>
            <a:r>
              <a:rPr lang="en-US" sz="5200" dirty="0" err="1"/>
              <a:t>doen</a:t>
            </a:r>
            <a:r>
              <a:rPr lang="en-US" sz="5200" dirty="0"/>
              <a:t> </a:t>
            </a:r>
          </a:p>
          <a:p>
            <a:pPr marL="0" indent="0">
              <a:buNone/>
            </a:pPr>
            <a:r>
              <a:rPr lang="en-US" sz="5200" dirty="0"/>
              <a:t>in decennia</a:t>
            </a:r>
          </a:p>
          <a:p>
            <a:pPr marL="0" indent="0">
              <a:buNone/>
            </a:pPr>
            <a:endParaRPr lang="en-US" sz="3300" i="1" dirty="0"/>
          </a:p>
          <a:p>
            <a:pPr marL="0" indent="0">
              <a:buNone/>
            </a:pPr>
            <a:endParaRPr lang="en-US" sz="3300" i="1" dirty="0"/>
          </a:p>
          <a:p>
            <a:pPr marL="0" indent="0">
              <a:buNone/>
            </a:pPr>
            <a:r>
              <a:rPr lang="en-US" sz="3300" i="1" dirty="0"/>
              <a:t>A Healthy Future for All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en-US" sz="1800" dirty="0"/>
              <a:t>Prof. dr. Tessa Roseboom </a:t>
            </a:r>
          </a:p>
          <a:p>
            <a:pPr marL="0" indent="0">
              <a:buNone/>
            </a:pPr>
            <a:r>
              <a:rPr lang="en-US" sz="1800" dirty="0"/>
              <a:t>Future Generations Commissioner</a:t>
            </a:r>
          </a:p>
          <a:p>
            <a:pPr marL="0" indent="0">
              <a:buNone/>
            </a:pPr>
            <a:r>
              <a:rPr lang="en-US" sz="1800" dirty="0"/>
              <a:t>Amsterdam UMC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31B8CD8-D011-7EB4-505C-E990348C3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0" r="15032"/>
          <a:stretch/>
        </p:blipFill>
        <p:spPr>
          <a:xfrm>
            <a:off x="0" y="0"/>
            <a:ext cx="6735679" cy="6858000"/>
          </a:xfrm>
          <a:prstGeom prst="rect">
            <a:avLst/>
          </a:prstGeom>
        </p:spPr>
      </p:pic>
      <p:pic>
        <p:nvPicPr>
          <p:cNvPr id="2" name="Picture 2" descr="Amsterdam UMC (@amsterdamumc) / X">
            <a:extLst>
              <a:ext uri="{FF2B5EF4-FFF2-40B4-BE49-F238E27FC236}">
                <a16:creationId xmlns:a16="http://schemas.microsoft.com/office/drawing/2014/main" id="{FDDB03AC-20BF-1A00-84BA-80474D0E7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10" y="6030310"/>
            <a:ext cx="827690" cy="8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75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A6368CF8-1FDF-F77D-2B78-F77F82C9148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91139" y="684460"/>
            <a:ext cx="6607629" cy="52457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F693838-33B1-76C3-188F-B3B8A7F1C13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2756" y="1473200"/>
            <a:ext cx="5295900" cy="53848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06AC05-BDA3-217E-0332-B730B1DA21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10704" y="684460"/>
            <a:ext cx="6440173" cy="4991904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EB1873C-A7AE-8F6E-1F18-135B4A93795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5205" t="3371" r="34386" b="3296"/>
          <a:stretch>
            <a:fillRect/>
          </a:stretch>
        </p:blipFill>
        <p:spPr>
          <a:xfrm>
            <a:off x="3613532" y="812020"/>
            <a:ext cx="1371823" cy="2368392"/>
          </a:xfrm>
          <a:prstGeom prst="rect">
            <a:avLst/>
          </a:prstGeom>
        </p:spPr>
      </p:pic>
      <p:pic>
        <p:nvPicPr>
          <p:cNvPr id="6" name="Picture 2" descr="image.png">
            <a:extLst>
              <a:ext uri="{FF2B5EF4-FFF2-40B4-BE49-F238E27FC236}">
                <a16:creationId xmlns:a16="http://schemas.microsoft.com/office/drawing/2014/main" id="{1814AD75-CDD1-B8CE-C4AF-520B4BBD6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18"/>
          <a:stretch>
            <a:fillRect/>
          </a:stretch>
        </p:blipFill>
        <p:spPr bwMode="auto">
          <a:xfrm>
            <a:off x="8551412" y="812019"/>
            <a:ext cx="1366921" cy="236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Amsterdam UMC (@amsterdamumc) / X">
            <a:extLst>
              <a:ext uri="{FF2B5EF4-FFF2-40B4-BE49-F238E27FC236}">
                <a16:creationId xmlns:a16="http://schemas.microsoft.com/office/drawing/2014/main" id="{CDF79F05-6615-A44D-FFDA-242A36D1E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10" y="6030310"/>
            <a:ext cx="827690" cy="8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052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7B0808AD-1A72-4BBF-B8D6-15C12F148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864" y="3455874"/>
            <a:ext cx="1697597" cy="262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B32D3ED5-10E2-B82F-6029-F24EC4577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59" b="-3"/>
          <a:stretch/>
        </p:blipFill>
        <p:spPr>
          <a:xfrm rot="20568143">
            <a:off x="956621" y="3746319"/>
            <a:ext cx="1729115" cy="2579779"/>
          </a:xfrm>
          <a:prstGeom prst="rect">
            <a:avLst/>
          </a:prstGeom>
        </p:spPr>
      </p:pic>
      <p:pic>
        <p:nvPicPr>
          <p:cNvPr id="3" name="Picture 2" descr="Afbeeldingsresultaat voor sdg icons">
            <a:extLst>
              <a:ext uri="{FF2B5EF4-FFF2-40B4-BE49-F238E27FC236}">
                <a16:creationId xmlns:a16="http://schemas.microsoft.com/office/drawing/2014/main" id="{D1824E99-CD84-499F-FFDA-6230990850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42" y="3455874"/>
            <a:ext cx="2941663" cy="294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32A1482-BB92-7022-771D-8F088817B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057" y="4376741"/>
            <a:ext cx="994920" cy="99492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E0FE48C-DF84-4698-5BF1-86596CD747F9}"/>
              </a:ext>
            </a:extLst>
          </p:cNvPr>
          <p:cNvSpPr txBox="1"/>
          <p:nvPr/>
        </p:nvSpPr>
        <p:spPr>
          <a:xfrm>
            <a:off x="613895" y="973708"/>
            <a:ext cx="10603006" cy="94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nl-NL" sz="2800" dirty="0">
                <a:effectLst/>
                <a:latin typeface="+mj-lt"/>
                <a:ea typeface="Calibri" panose="020F0502020204030204" pitchFamily="34" charset="0"/>
                <a:cs typeface="Aharoni" panose="02010803020104030203" pitchFamily="2" charset="-79"/>
              </a:rPr>
              <a:t>Argumenten om een </a:t>
            </a:r>
            <a:r>
              <a:rPr lang="nl-NL" sz="2800" dirty="0">
                <a:latin typeface="+mj-lt"/>
                <a:ea typeface="Calibri" panose="020F0502020204030204" pitchFamily="34" charset="0"/>
                <a:cs typeface="Aharoni" panose="02010803020104030203" pitchFamily="2" charset="-79"/>
              </a:rPr>
              <a:t>klimaat te creëren waarin kinderen kans krijgen 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nl-NL" sz="2800" dirty="0">
                <a:latin typeface="+mj-lt"/>
                <a:ea typeface="Calibri" panose="020F0502020204030204" pitchFamily="34" charset="0"/>
                <a:cs typeface="Aharoni" panose="02010803020104030203" pitchFamily="2" charset="-79"/>
              </a:rPr>
              <a:t>hun potentieel te ontwikkelen</a:t>
            </a:r>
            <a:endParaRPr lang="nl-NL" sz="2800" dirty="0">
              <a:latin typeface="+mj-lt"/>
            </a:endParaRPr>
          </a:p>
        </p:txBody>
      </p:sp>
      <p:pic>
        <p:nvPicPr>
          <p:cNvPr id="9" name="Picture 10" descr="Microscope - Free medical icons">
            <a:extLst>
              <a:ext uri="{FF2B5EF4-FFF2-40B4-BE49-F238E27FC236}">
                <a16:creationId xmlns:a16="http://schemas.microsoft.com/office/drawing/2014/main" id="{B4635938-28A0-47F6-B275-8D053B6F7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788" y="2007899"/>
            <a:ext cx="768165" cy="7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urrency dollar money icon - Aiga Symbol Signs">
            <a:extLst>
              <a:ext uri="{FF2B5EF4-FFF2-40B4-BE49-F238E27FC236}">
                <a16:creationId xmlns:a16="http://schemas.microsoft.com/office/drawing/2014/main" id="{9285B08C-3C91-45D7-8BCE-55C642097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2544" y="1995362"/>
            <a:ext cx="785708" cy="7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riminal-justice-icon@3x – Manhattan District Attorney's Office">
            <a:extLst>
              <a:ext uri="{FF2B5EF4-FFF2-40B4-BE49-F238E27FC236}">
                <a16:creationId xmlns:a16="http://schemas.microsoft.com/office/drawing/2014/main" id="{8791BE1C-2320-44E7-886B-4A4452CD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7240" y="1995362"/>
            <a:ext cx="780702" cy="78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sterdam UMC (@amsterdamumc) / X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10" y="6030310"/>
            <a:ext cx="827690" cy="8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38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4F5652CD-9E1A-43EA-1982-9B1C4B5AF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019" y="1740021"/>
            <a:ext cx="3723661" cy="451563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A775E86-15E8-DD16-F06B-456837D35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2008" y="1861991"/>
            <a:ext cx="3562847" cy="4582164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8CFEE5B6-FBB3-856C-2EEA-AE8733B2BA79}"/>
              </a:ext>
            </a:extLst>
          </p:cNvPr>
          <p:cNvSpPr txBox="1"/>
          <p:nvPr/>
        </p:nvSpPr>
        <p:spPr>
          <a:xfrm>
            <a:off x="2837145" y="292331"/>
            <a:ext cx="5286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Potentie van preventie</a:t>
            </a:r>
          </a:p>
          <a:p>
            <a:pPr algn="ctr"/>
            <a:r>
              <a:rPr lang="nl-NL" sz="2400" dirty="0"/>
              <a:t>Gezondheid begint vroeg &amp; </a:t>
            </a:r>
          </a:p>
          <a:p>
            <a:pPr algn="ctr"/>
            <a:r>
              <a:rPr lang="nl-NL" sz="2400" dirty="0"/>
              <a:t>in de maatschappij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7ACC504-1228-88C5-501A-7F73DA5CA1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2246"/>
          <a:stretch/>
        </p:blipFill>
        <p:spPr>
          <a:xfrm rot="793063">
            <a:off x="8554948" y="572800"/>
            <a:ext cx="3065744" cy="827690"/>
          </a:xfrm>
          <a:prstGeom prst="rect">
            <a:avLst/>
          </a:prstGeom>
        </p:spPr>
      </p:pic>
      <p:pic>
        <p:nvPicPr>
          <p:cNvPr id="2" name="Picture 2" descr="Amsterdam UMC (@amsterdamumc) / X">
            <a:extLst>
              <a:ext uri="{FF2B5EF4-FFF2-40B4-BE49-F238E27FC236}">
                <a16:creationId xmlns:a16="http://schemas.microsoft.com/office/drawing/2014/main" id="{48D0898A-BCD6-F072-BC8A-C589BDFCA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310" y="6030310"/>
            <a:ext cx="827690" cy="82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7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hthoek 73">
            <a:extLst>
              <a:ext uri="{FF2B5EF4-FFF2-40B4-BE49-F238E27FC236}">
                <a16:creationId xmlns:a16="http://schemas.microsoft.com/office/drawing/2014/main" id="{5BB339C8-6CB6-3923-3921-CF0EF11A165E}"/>
              </a:ext>
            </a:extLst>
          </p:cNvPr>
          <p:cNvSpPr/>
          <p:nvPr/>
        </p:nvSpPr>
        <p:spPr>
          <a:xfrm>
            <a:off x="8669719" y="0"/>
            <a:ext cx="362447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A27D95C5-2DD2-3A80-5A2F-FC20A3E9F78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0292" y="3508536"/>
            <a:ext cx="832899" cy="744450"/>
          </a:xfrm>
          <a:prstGeom prst="rect">
            <a:avLst/>
          </a:prstGeom>
        </p:spPr>
      </p:pic>
      <p:grpSp>
        <p:nvGrpSpPr>
          <p:cNvPr id="86" name="Groep 85">
            <a:extLst>
              <a:ext uri="{FF2B5EF4-FFF2-40B4-BE49-F238E27FC236}">
                <a16:creationId xmlns:a16="http://schemas.microsoft.com/office/drawing/2014/main" id="{97832DA8-1905-1335-0A29-4B56A0AF12FC}"/>
              </a:ext>
            </a:extLst>
          </p:cNvPr>
          <p:cNvGrpSpPr/>
          <p:nvPr/>
        </p:nvGrpSpPr>
        <p:grpSpPr>
          <a:xfrm>
            <a:off x="6984725" y="4071476"/>
            <a:ext cx="4742622" cy="2512373"/>
            <a:chOff x="6984725" y="4071476"/>
            <a:chExt cx="4742622" cy="2512373"/>
          </a:xfrm>
        </p:grpSpPr>
        <p:pic>
          <p:nvPicPr>
            <p:cNvPr id="58" name="Afbeelding 57" descr="Afbeelding met cirkel, spiraal&#10;&#10;Door AI gegenereerde inhoud is mogelijk onjuist.">
              <a:extLst>
                <a:ext uri="{FF2B5EF4-FFF2-40B4-BE49-F238E27FC236}">
                  <a16:creationId xmlns:a16="http://schemas.microsoft.com/office/drawing/2014/main" id="{EBBF3813-4696-9839-33C6-0F1B87A79B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19787" y="4071476"/>
              <a:ext cx="2507560" cy="2512373"/>
            </a:xfrm>
            <a:prstGeom prst="rect">
              <a:avLst/>
            </a:prstGeom>
          </p:spPr>
        </p:pic>
        <p:pic>
          <p:nvPicPr>
            <p:cNvPr id="84" name="Afbeelding 83" descr="Afbeelding met cirkel, spiraal&#10;&#10;Door AI gegenereerde inhoud is mogelijk onjuist.">
              <a:extLst>
                <a:ext uri="{FF2B5EF4-FFF2-40B4-BE49-F238E27FC236}">
                  <a16:creationId xmlns:a16="http://schemas.microsoft.com/office/drawing/2014/main" id="{BAEB07D8-150D-456F-E51D-D36357C3B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05997" y="4331357"/>
              <a:ext cx="2019409" cy="2057874"/>
            </a:xfrm>
            <a:prstGeom prst="rect">
              <a:avLst/>
            </a:prstGeom>
          </p:spPr>
        </p:pic>
        <p:pic>
          <p:nvPicPr>
            <p:cNvPr id="82" name="Afbeelding 81" descr="Afbeelding met cirkel&#10;&#10;Door AI gegenereerde inhoud is mogelijk onjuist.">
              <a:extLst>
                <a:ext uri="{FF2B5EF4-FFF2-40B4-BE49-F238E27FC236}">
                  <a16:creationId xmlns:a16="http://schemas.microsoft.com/office/drawing/2014/main" id="{E6AE79B6-420C-A94C-EFEC-1160EA63B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95918" y="4530894"/>
              <a:ext cx="1639568" cy="1658800"/>
            </a:xfrm>
            <a:prstGeom prst="rect">
              <a:avLst/>
            </a:prstGeom>
          </p:spPr>
        </p:pic>
        <p:pic>
          <p:nvPicPr>
            <p:cNvPr id="80" name="Afbeelding 79" descr="Afbeelding met cirkel&#10;&#10;Door AI gegenereerde inhoud is mogelijk onjuist.">
              <a:extLst>
                <a:ext uri="{FF2B5EF4-FFF2-40B4-BE49-F238E27FC236}">
                  <a16:creationId xmlns:a16="http://schemas.microsoft.com/office/drawing/2014/main" id="{9C8BB970-9ACA-365E-E92D-DBC1C2EDA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934345" y="4767343"/>
              <a:ext cx="1153948" cy="1168372"/>
            </a:xfrm>
            <a:prstGeom prst="rect">
              <a:avLst/>
            </a:prstGeom>
          </p:spPr>
        </p:pic>
        <p:pic>
          <p:nvPicPr>
            <p:cNvPr id="78" name="Afbeelding 77" descr="Afbeelding met cirkel, wiel&#10;&#10;Door AI gegenereerde inhoud is mogelijk onjuist.">
              <a:extLst>
                <a:ext uri="{FF2B5EF4-FFF2-40B4-BE49-F238E27FC236}">
                  <a16:creationId xmlns:a16="http://schemas.microsoft.com/office/drawing/2014/main" id="{F25E7608-C241-D05F-0D1F-CC5CE1948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3857" y="4999259"/>
              <a:ext cx="721218" cy="730834"/>
            </a:xfrm>
            <a:prstGeom prst="rect">
              <a:avLst/>
            </a:prstGeom>
          </p:spPr>
        </p:pic>
        <p:pic>
          <p:nvPicPr>
            <p:cNvPr id="76" name="Afbeelding 75" descr="Afbeelding met voedsel&#10;&#10;Door AI gegenereerde inhoud is mogelijk onjuist.">
              <a:extLst>
                <a:ext uri="{FF2B5EF4-FFF2-40B4-BE49-F238E27FC236}">
                  <a16:creationId xmlns:a16="http://schemas.microsoft.com/office/drawing/2014/main" id="{612C8386-58A0-B382-608A-2EED370A3FF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27608" y="5158628"/>
              <a:ext cx="437539" cy="447155"/>
            </a:xfrm>
            <a:prstGeom prst="rect">
              <a:avLst/>
            </a:prstGeom>
          </p:spPr>
        </p:pic>
        <p:sp>
          <p:nvSpPr>
            <p:cNvPr id="59" name="Ovaal 58">
              <a:extLst>
                <a:ext uri="{FF2B5EF4-FFF2-40B4-BE49-F238E27FC236}">
                  <a16:creationId xmlns:a16="http://schemas.microsoft.com/office/drawing/2014/main" id="{DC9D96AE-E629-C29F-1F55-55D7336DD158}"/>
                </a:ext>
              </a:extLst>
            </p:cNvPr>
            <p:cNvSpPr/>
            <p:nvPr/>
          </p:nvSpPr>
          <p:spPr>
            <a:xfrm>
              <a:off x="10318626" y="5147741"/>
              <a:ext cx="434629" cy="444181"/>
            </a:xfrm>
            <a:prstGeom prst="ellipse">
              <a:avLst/>
            </a:prstGeom>
            <a:solidFill>
              <a:srgbClr val="F07814">
                <a:alpha val="60000"/>
              </a:srgbClr>
            </a:solidFill>
            <a:ln w="25400">
              <a:solidFill>
                <a:srgbClr val="F0781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9A071DF4-2026-09C5-1FB2-23A2E669E5BB}"/>
                </a:ext>
              </a:extLst>
            </p:cNvPr>
            <p:cNvSpPr/>
            <p:nvPr/>
          </p:nvSpPr>
          <p:spPr>
            <a:xfrm>
              <a:off x="10168517" y="5008288"/>
              <a:ext cx="716420" cy="725972"/>
            </a:xfrm>
            <a:prstGeom prst="ellipse">
              <a:avLst/>
            </a:prstGeom>
            <a:noFill/>
            <a:ln w="25400">
              <a:solidFill>
                <a:srgbClr val="D5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Ovaal 60">
              <a:extLst>
                <a:ext uri="{FF2B5EF4-FFF2-40B4-BE49-F238E27FC236}">
                  <a16:creationId xmlns:a16="http://schemas.microsoft.com/office/drawing/2014/main" id="{DBE5B4DF-5FDF-F315-1B67-FE0BE6AB7363}"/>
                </a:ext>
              </a:extLst>
            </p:cNvPr>
            <p:cNvSpPr/>
            <p:nvPr/>
          </p:nvSpPr>
          <p:spPr>
            <a:xfrm>
              <a:off x="9948148" y="4772083"/>
              <a:ext cx="1138693" cy="1141496"/>
            </a:xfrm>
            <a:prstGeom prst="ellipse">
              <a:avLst/>
            </a:prstGeom>
            <a:noFill/>
            <a:ln w="25400">
              <a:solidFill>
                <a:srgbClr val="009CB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2" name="Ovaal 61">
              <a:extLst>
                <a:ext uri="{FF2B5EF4-FFF2-40B4-BE49-F238E27FC236}">
                  <a16:creationId xmlns:a16="http://schemas.microsoft.com/office/drawing/2014/main" id="{FE267BBE-938F-E5DF-8DA5-D9C6A480D608}"/>
                </a:ext>
              </a:extLst>
            </p:cNvPr>
            <p:cNvSpPr/>
            <p:nvPr/>
          </p:nvSpPr>
          <p:spPr>
            <a:xfrm>
              <a:off x="9702755" y="4541803"/>
              <a:ext cx="1628662" cy="1608339"/>
            </a:xfrm>
            <a:prstGeom prst="ellipse">
              <a:avLst/>
            </a:prstGeom>
            <a:noFill/>
            <a:ln w="25400">
              <a:solidFill>
                <a:srgbClr val="00374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A717F69F-DCFA-92A0-EC7E-16947851648E}"/>
                </a:ext>
              </a:extLst>
            </p:cNvPr>
            <p:cNvSpPr/>
            <p:nvPr/>
          </p:nvSpPr>
          <p:spPr>
            <a:xfrm>
              <a:off x="9514097" y="4344438"/>
              <a:ext cx="2005977" cy="2022288"/>
            </a:xfrm>
            <a:prstGeom prst="ellipse">
              <a:avLst/>
            </a:prstGeom>
            <a:noFill/>
            <a:ln w="25400">
              <a:solidFill>
                <a:srgbClr val="AFA21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64" name="Tekstvak 63">
              <a:extLst>
                <a:ext uri="{FF2B5EF4-FFF2-40B4-BE49-F238E27FC236}">
                  <a16:creationId xmlns:a16="http://schemas.microsoft.com/office/drawing/2014/main" id="{B8995291-F3A1-D031-D0F4-75DC6F35C0B7}"/>
                </a:ext>
              </a:extLst>
            </p:cNvPr>
            <p:cNvSpPr txBox="1"/>
            <p:nvPr/>
          </p:nvSpPr>
          <p:spPr>
            <a:xfrm>
              <a:off x="6984725" y="5060103"/>
              <a:ext cx="226051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200" dirty="0">
                  <a:latin typeface="Museo Sans Rounded 500" panose="02000000000000000000" pitchFamily="2" charset="0"/>
                </a:rPr>
                <a:t>Amsterdam UMC</a:t>
              </a:r>
            </a:p>
          </p:txBody>
        </p:sp>
        <p:sp>
          <p:nvSpPr>
            <p:cNvPr id="65" name="Tekstvak 64">
              <a:extLst>
                <a:ext uri="{FF2B5EF4-FFF2-40B4-BE49-F238E27FC236}">
                  <a16:creationId xmlns:a16="http://schemas.microsoft.com/office/drawing/2014/main" id="{3C48E7BE-F9E3-2DC9-D978-7AD32E969830}"/>
                </a:ext>
              </a:extLst>
            </p:cNvPr>
            <p:cNvSpPr txBox="1"/>
            <p:nvPr/>
          </p:nvSpPr>
          <p:spPr>
            <a:xfrm>
              <a:off x="6984726" y="5326288"/>
              <a:ext cx="2110409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200" dirty="0"/>
                <a:t>Amsterdam</a:t>
              </a:r>
              <a:endParaRPr lang="nl-NL" sz="1200" dirty="0">
                <a:latin typeface="Museo Sans Rounded 500" panose="02000000000000000000" pitchFamily="2" charset="0"/>
              </a:endParaRPr>
            </a:p>
          </p:txBody>
        </p:sp>
        <p:sp>
          <p:nvSpPr>
            <p:cNvPr id="66" name="Tekstvak 65">
              <a:extLst>
                <a:ext uri="{FF2B5EF4-FFF2-40B4-BE49-F238E27FC236}">
                  <a16:creationId xmlns:a16="http://schemas.microsoft.com/office/drawing/2014/main" id="{4447B3CB-47B9-C0F6-BA96-7AE1030A9337}"/>
                </a:ext>
              </a:extLst>
            </p:cNvPr>
            <p:cNvSpPr txBox="1"/>
            <p:nvPr/>
          </p:nvSpPr>
          <p:spPr>
            <a:xfrm>
              <a:off x="6984726" y="5588010"/>
              <a:ext cx="17207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200" dirty="0"/>
                <a:t>Nederland</a:t>
              </a:r>
              <a:endParaRPr lang="nl-NL" sz="1200" dirty="0">
                <a:latin typeface="Museo Sans Rounded 500" panose="02000000000000000000" pitchFamily="2" charset="0"/>
              </a:endParaRPr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8AB45721-1302-8665-E7C6-BC412A88D2DB}"/>
                </a:ext>
              </a:extLst>
            </p:cNvPr>
            <p:cNvSpPr txBox="1"/>
            <p:nvPr/>
          </p:nvSpPr>
          <p:spPr>
            <a:xfrm>
              <a:off x="6984726" y="5849732"/>
              <a:ext cx="17207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200" dirty="0">
                  <a:latin typeface="Museo Sans Rounded 500" panose="02000000000000000000" pitchFamily="2" charset="0"/>
                </a:rPr>
                <a:t>Europa</a:t>
              </a:r>
            </a:p>
          </p:txBody>
        </p:sp>
        <p:sp>
          <p:nvSpPr>
            <p:cNvPr id="68" name="Tekstvak 67">
              <a:extLst>
                <a:ext uri="{FF2B5EF4-FFF2-40B4-BE49-F238E27FC236}">
                  <a16:creationId xmlns:a16="http://schemas.microsoft.com/office/drawing/2014/main" id="{A1444351-ABE2-450D-C94F-1DA099F588E2}"/>
                </a:ext>
              </a:extLst>
            </p:cNvPr>
            <p:cNvSpPr txBox="1"/>
            <p:nvPr/>
          </p:nvSpPr>
          <p:spPr>
            <a:xfrm>
              <a:off x="6984726" y="6111454"/>
              <a:ext cx="172075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sz="1200" dirty="0">
                  <a:latin typeface="Museo Sans Rounded 500" panose="02000000000000000000" pitchFamily="2" charset="0"/>
                </a:rPr>
                <a:t>Internationaal</a:t>
              </a:r>
            </a:p>
          </p:txBody>
        </p:sp>
        <p:cxnSp>
          <p:nvCxnSpPr>
            <p:cNvPr id="69" name="Rechte verbindingslijn 68">
              <a:extLst>
                <a:ext uri="{FF2B5EF4-FFF2-40B4-BE49-F238E27FC236}">
                  <a16:creationId xmlns:a16="http://schemas.microsoft.com/office/drawing/2014/main" id="{EFC977A7-7AD2-EB95-E3BF-78C640961DB4}"/>
                </a:ext>
              </a:extLst>
            </p:cNvPr>
            <p:cNvCxnSpPr>
              <a:cxnSpLocks/>
            </p:cNvCxnSpPr>
            <p:nvPr/>
          </p:nvCxnSpPr>
          <p:spPr>
            <a:xfrm>
              <a:off x="7015164" y="5318125"/>
              <a:ext cx="3309110" cy="0"/>
            </a:xfrm>
            <a:prstGeom prst="line">
              <a:avLst/>
            </a:prstGeom>
            <a:ln w="25400">
              <a:solidFill>
                <a:srgbClr val="F0781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>
              <a:extLst>
                <a:ext uri="{FF2B5EF4-FFF2-40B4-BE49-F238E27FC236}">
                  <a16:creationId xmlns:a16="http://schemas.microsoft.com/office/drawing/2014/main" id="{3687AA6B-7507-1BEE-D669-139566A69BC3}"/>
                </a:ext>
              </a:extLst>
            </p:cNvPr>
            <p:cNvCxnSpPr>
              <a:cxnSpLocks/>
            </p:cNvCxnSpPr>
            <p:nvPr/>
          </p:nvCxnSpPr>
          <p:spPr>
            <a:xfrm>
              <a:off x="7015164" y="5579027"/>
              <a:ext cx="3217793" cy="0"/>
            </a:xfrm>
            <a:prstGeom prst="line">
              <a:avLst/>
            </a:prstGeom>
            <a:ln w="25400">
              <a:solidFill>
                <a:srgbClr val="D5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>
              <a:extLst>
                <a:ext uri="{FF2B5EF4-FFF2-40B4-BE49-F238E27FC236}">
                  <a16:creationId xmlns:a16="http://schemas.microsoft.com/office/drawing/2014/main" id="{4EA0C6F7-6BCC-6F7A-20C0-112F692941B4}"/>
                </a:ext>
              </a:extLst>
            </p:cNvPr>
            <p:cNvCxnSpPr>
              <a:cxnSpLocks/>
            </p:cNvCxnSpPr>
            <p:nvPr/>
          </p:nvCxnSpPr>
          <p:spPr>
            <a:xfrm>
              <a:off x="7015164" y="5835581"/>
              <a:ext cx="3217793" cy="0"/>
            </a:xfrm>
            <a:prstGeom prst="line">
              <a:avLst/>
            </a:prstGeom>
            <a:ln w="25400">
              <a:solidFill>
                <a:srgbClr val="009CB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>
              <a:extLst>
                <a:ext uri="{FF2B5EF4-FFF2-40B4-BE49-F238E27FC236}">
                  <a16:creationId xmlns:a16="http://schemas.microsoft.com/office/drawing/2014/main" id="{F1FE0E5D-F76A-7147-D704-CAFA68A1EECC}"/>
                </a:ext>
              </a:extLst>
            </p:cNvPr>
            <p:cNvCxnSpPr>
              <a:cxnSpLocks/>
            </p:cNvCxnSpPr>
            <p:nvPr/>
          </p:nvCxnSpPr>
          <p:spPr>
            <a:xfrm>
              <a:off x="7015164" y="6096484"/>
              <a:ext cx="3217793" cy="0"/>
            </a:xfrm>
            <a:prstGeom prst="line">
              <a:avLst/>
            </a:prstGeom>
            <a:ln w="25400">
              <a:solidFill>
                <a:srgbClr val="00374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>
              <a:extLst>
                <a:ext uri="{FF2B5EF4-FFF2-40B4-BE49-F238E27FC236}">
                  <a16:creationId xmlns:a16="http://schemas.microsoft.com/office/drawing/2014/main" id="{ADF5F17E-A515-863A-71ED-64D1DF84767D}"/>
                </a:ext>
              </a:extLst>
            </p:cNvPr>
            <p:cNvCxnSpPr>
              <a:cxnSpLocks/>
            </p:cNvCxnSpPr>
            <p:nvPr/>
          </p:nvCxnSpPr>
          <p:spPr>
            <a:xfrm>
              <a:off x="7015164" y="6366082"/>
              <a:ext cx="3400425" cy="0"/>
            </a:xfrm>
            <a:prstGeom prst="line">
              <a:avLst/>
            </a:prstGeom>
            <a:ln w="25400">
              <a:solidFill>
                <a:srgbClr val="AFA21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98202A58-8D5A-6583-7ED6-7AC11E606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9667" y="664295"/>
            <a:ext cx="4212650" cy="591670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F2B5AC9-85C1-FF13-30F1-4E92CF10E910}"/>
              </a:ext>
            </a:extLst>
          </p:cNvPr>
          <p:cNvSpPr txBox="1"/>
          <p:nvPr/>
        </p:nvSpPr>
        <p:spPr>
          <a:xfrm>
            <a:off x="8669719" y="2973905"/>
            <a:ext cx="3379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www.futuregenerations.nl</a:t>
            </a:r>
            <a:endParaRPr lang="nl-NL" sz="1400" dirty="0"/>
          </a:p>
          <a:p>
            <a:pPr algn="ctr"/>
            <a:r>
              <a:rPr lang="nl-NL" sz="1400" dirty="0"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futuregenerations@amsterdamumc.nl</a:t>
            </a:r>
            <a:r>
              <a:rPr lang="nl-NL" sz="1400" dirty="0"/>
              <a:t>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124B98-BA5D-55BA-F76B-33EA12EB4B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32787" y="109043"/>
            <a:ext cx="2794560" cy="286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81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7BEC2-4DF4-FD7A-D1B6-89761626B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4E86F48-3ADA-82F5-7000-3684DD09A87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00450" y="4300627"/>
            <a:ext cx="4991100" cy="825500"/>
          </a:xfrm>
          <a:prstGeom prst="rect">
            <a:avLst/>
          </a:prstGeom>
        </p:spPr>
      </p:pic>
      <p:pic>
        <p:nvPicPr>
          <p:cNvPr id="2" name="Picture 2" descr="image.png">
            <a:extLst>
              <a:ext uri="{FF2B5EF4-FFF2-40B4-BE49-F238E27FC236}">
                <a16:creationId xmlns:a16="http://schemas.microsoft.com/office/drawing/2014/main" id="{4E2C0368-5DAC-4D26-8255-057CB9EDB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9218"/>
          <a:stretch>
            <a:fillRect/>
          </a:stretch>
        </p:blipFill>
        <p:spPr bwMode="auto">
          <a:xfrm>
            <a:off x="5065221" y="851495"/>
            <a:ext cx="2061557" cy="341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7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8C222-64BB-E253-7759-8FC61859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A0F6B8F-F9F2-87F1-276D-C7CD3B96FF3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00450" y="4300627"/>
            <a:ext cx="49911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684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63</Words>
  <Application>Microsoft Macintosh PowerPoint</Application>
  <PresentationFormat>Breedbeeld</PresentationFormat>
  <Paragraphs>27</Paragraphs>
  <Slides>7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Museo Sans Rounded 500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Roseboom, T.J. (Tessa)</dc:creator>
  <cp:lastModifiedBy>Hugo van Bergen</cp:lastModifiedBy>
  <cp:revision>1</cp:revision>
  <dcterms:created xsi:type="dcterms:W3CDTF">2026-05-26T06:53:47Z</dcterms:created>
  <dcterms:modified xsi:type="dcterms:W3CDTF">2026-05-26T08:24:55Z</dcterms:modified>
</cp:coreProperties>
</file>